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11"/>
  </p:notesMasterIdLst>
  <p:handoutMasterIdLst>
    <p:handoutMasterId r:id="rId12"/>
  </p:handoutMasterIdLst>
  <p:sldIdLst>
    <p:sldId id="304" r:id="rId2"/>
    <p:sldId id="312" r:id="rId3"/>
    <p:sldId id="313" r:id="rId4"/>
    <p:sldId id="311" r:id="rId5"/>
    <p:sldId id="306" r:id="rId6"/>
    <p:sldId id="279" r:id="rId7"/>
    <p:sldId id="308" r:id="rId8"/>
    <p:sldId id="310" r:id="rId9"/>
    <p:sldId id="305" r:id="rId1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756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766255-693D-4F55-A73D-E9F8DCDAF617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7B8F66-9AE7-49A0-BF19-0BAC08CB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98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7137F2-F1BC-4D3A-A5A0-DC647A7A2B9D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796197-55E5-402B-BBAF-98883A3D3C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19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1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413" y="1792288"/>
            <a:ext cx="990600" cy="304800"/>
          </a:xfrm>
        </p:spPr>
        <p:txBody>
          <a:bodyPr anchor="t"/>
          <a:lstStyle>
            <a:lvl1pPr algn="l">
              <a:defRPr b="0" i="0" smtClean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44849FF-D63F-4412-90C5-F96BDB771549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2706" y="3228182"/>
            <a:ext cx="3859213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C6E44-507B-4DFF-AF48-2DD433369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1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D108-4802-4600-BB6E-B7D4E31C702A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4496-710B-46B4-B1C4-05C8B3BC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7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7945 h 7946"/>
                <a:gd name="T4" fmla="*/ 10000 w 10000"/>
                <a:gd name="T5" fmla="*/ 7946 h 7946"/>
                <a:gd name="T6" fmla="*/ 10000 w 10000"/>
                <a:gd name="T7" fmla="*/ 4 h 7946"/>
                <a:gd name="T8" fmla="*/ 10000 w 10000"/>
                <a:gd name="T9" fmla="*/ 4 h 7946"/>
                <a:gd name="T10" fmla="*/ 9773 w 10000"/>
                <a:gd name="T11" fmla="*/ 91 h 7946"/>
                <a:gd name="T12" fmla="*/ 9547 w 10000"/>
                <a:gd name="T13" fmla="*/ 175 h 7946"/>
                <a:gd name="T14" fmla="*/ 9320 w 10000"/>
                <a:gd name="T15" fmla="*/ 256 h 7946"/>
                <a:gd name="T16" fmla="*/ 9092 w 10000"/>
                <a:gd name="T17" fmla="*/ 326 h 7946"/>
                <a:gd name="T18" fmla="*/ 8865 w 10000"/>
                <a:gd name="T19" fmla="*/ 396 h 7946"/>
                <a:gd name="T20" fmla="*/ 8637 w 10000"/>
                <a:gd name="T21" fmla="*/ 462 h 7946"/>
                <a:gd name="T22" fmla="*/ 8412 w 10000"/>
                <a:gd name="T23" fmla="*/ 518 h 7946"/>
                <a:gd name="T24" fmla="*/ 8184 w 10000"/>
                <a:gd name="T25" fmla="*/ 571 h 7946"/>
                <a:gd name="T26" fmla="*/ 7957 w 10000"/>
                <a:gd name="T27" fmla="*/ 620 h 7946"/>
                <a:gd name="T28" fmla="*/ 7734 w 10000"/>
                <a:gd name="T29" fmla="*/ 662 h 7946"/>
                <a:gd name="T30" fmla="*/ 7508 w 10000"/>
                <a:gd name="T31" fmla="*/ 704 h 7946"/>
                <a:gd name="T32" fmla="*/ 7285 w 10000"/>
                <a:gd name="T33" fmla="*/ 739 h 7946"/>
                <a:gd name="T34" fmla="*/ 7062 w 10000"/>
                <a:gd name="T35" fmla="*/ 767 h 7946"/>
                <a:gd name="T36" fmla="*/ 6840 w 10000"/>
                <a:gd name="T37" fmla="*/ 795 h 7946"/>
                <a:gd name="T38" fmla="*/ 6620 w 10000"/>
                <a:gd name="T39" fmla="*/ 819 h 7946"/>
                <a:gd name="T40" fmla="*/ 6402 w 10000"/>
                <a:gd name="T41" fmla="*/ 837 h 7946"/>
                <a:gd name="T42" fmla="*/ 6184 w 10000"/>
                <a:gd name="T43" fmla="*/ 851 h 7946"/>
                <a:gd name="T44" fmla="*/ 5968 w 10000"/>
                <a:gd name="T45" fmla="*/ 865 h 7946"/>
                <a:gd name="T46" fmla="*/ 5755 w 10000"/>
                <a:gd name="T47" fmla="*/ 872 h 7946"/>
                <a:gd name="T48" fmla="*/ 5542 w 10000"/>
                <a:gd name="T49" fmla="*/ 879 h 7946"/>
                <a:gd name="T50" fmla="*/ 5332 w 10000"/>
                <a:gd name="T51" fmla="*/ 882 h 7946"/>
                <a:gd name="T52" fmla="*/ 5124 w 10000"/>
                <a:gd name="T53" fmla="*/ 879 h 7946"/>
                <a:gd name="T54" fmla="*/ 4918 w 10000"/>
                <a:gd name="T55" fmla="*/ 879 h 7946"/>
                <a:gd name="T56" fmla="*/ 4714 w 10000"/>
                <a:gd name="T57" fmla="*/ 872 h 7946"/>
                <a:gd name="T58" fmla="*/ 4514 w 10000"/>
                <a:gd name="T59" fmla="*/ 861 h 7946"/>
                <a:gd name="T60" fmla="*/ 4316 w 10000"/>
                <a:gd name="T61" fmla="*/ 851 h 7946"/>
                <a:gd name="T62" fmla="*/ 4122 w 10000"/>
                <a:gd name="T63" fmla="*/ 840 h 7946"/>
                <a:gd name="T64" fmla="*/ 3929 w 10000"/>
                <a:gd name="T65" fmla="*/ 823 h 7946"/>
                <a:gd name="T66" fmla="*/ 3739 w 10000"/>
                <a:gd name="T67" fmla="*/ 805 h 7946"/>
                <a:gd name="T68" fmla="*/ 3553 w 10000"/>
                <a:gd name="T69" fmla="*/ 788 h 7946"/>
                <a:gd name="T70" fmla="*/ 3190 w 10000"/>
                <a:gd name="T71" fmla="*/ 742 h 7946"/>
                <a:gd name="T72" fmla="*/ 2842 w 10000"/>
                <a:gd name="T73" fmla="*/ 693 h 7946"/>
                <a:gd name="T74" fmla="*/ 2508 w 10000"/>
                <a:gd name="T75" fmla="*/ 641 h 7946"/>
                <a:gd name="T76" fmla="*/ 2192 w 10000"/>
                <a:gd name="T77" fmla="*/ 585 h 7946"/>
                <a:gd name="T78" fmla="*/ 1890 w 10000"/>
                <a:gd name="T79" fmla="*/ 525 h 7946"/>
                <a:gd name="T80" fmla="*/ 1610 w 10000"/>
                <a:gd name="T81" fmla="*/ 462 h 7946"/>
                <a:gd name="T82" fmla="*/ 1347 w 10000"/>
                <a:gd name="T83" fmla="*/ 399 h 7946"/>
                <a:gd name="T84" fmla="*/ 1105 w 10000"/>
                <a:gd name="T85" fmla="*/ 336 h 7946"/>
                <a:gd name="T86" fmla="*/ 883 w 10000"/>
                <a:gd name="T87" fmla="*/ 277 h 7946"/>
                <a:gd name="T88" fmla="*/ 686 w 10000"/>
                <a:gd name="T89" fmla="*/ 221 h 7946"/>
                <a:gd name="T90" fmla="*/ 508 w 10000"/>
                <a:gd name="T91" fmla="*/ 168 h 7946"/>
                <a:gd name="T92" fmla="*/ 358 w 10000"/>
                <a:gd name="T93" fmla="*/ 123 h 7946"/>
                <a:gd name="T94" fmla="*/ 232 w 10000"/>
                <a:gd name="T95" fmla="*/ 81 h 7946"/>
                <a:gd name="T96" fmla="*/ 59 w 10000"/>
                <a:gd name="T97" fmla="*/ 21 h 7946"/>
                <a:gd name="T98" fmla="*/ 0 w 10000"/>
                <a:gd name="T99" fmla="*/ 0 h 7946"/>
                <a:gd name="T100" fmla="*/ 0 w 10000"/>
                <a:gd name="T101" fmla="*/ 0 h 7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362D-9E4F-4E9C-ADF0-CB0A8ED6322B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0B058-5CFE-4762-A89C-F6DD6E3602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41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5"/>
          <p:cNvSpPr txBox="1"/>
          <p:nvPr/>
        </p:nvSpPr>
        <p:spPr bwMode="gray">
          <a:xfrm>
            <a:off x="881063" y="608013"/>
            <a:ext cx="80168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8" name="TextBox 12"/>
          <p:cNvSpPr txBox="1"/>
          <p:nvPr/>
        </p:nvSpPr>
        <p:spPr bwMode="gray">
          <a:xfrm>
            <a:off x="9883775" y="2613025"/>
            <a:ext cx="6540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A5769-5E4F-48F5-A9C1-01DA76C52B2E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7CCF3A4-A547-4AFB-A099-DDA0EF9B69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08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C65B-93D5-439D-AF85-7BA9FE6D418E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6AC28-34CB-455D-88EF-FDAB9D97F7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922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90D82-65DE-49E6-8367-ADEAD2EBEE06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DFE6F67A-F66D-4500-94FB-65456A405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81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2"/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3"/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C8B-72D3-45D9-B9E6-157B5361927C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>
          <a:xfrm>
            <a:off x="560388" y="6391275"/>
            <a:ext cx="3644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B43F70B1-39A2-442A-8754-12596A1DE9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339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4988" y="6391275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A8774-E5F2-4A50-9B34-3E8D73446605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2260-450F-4909-854A-1ECC8F7A1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586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 bwMode="gray"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713" y="6391275"/>
            <a:ext cx="9921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C92C-6508-444D-924A-301C9769F607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D9BCD-CCDF-4A70-BD24-DC6F6C7E9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E3F4-75C3-4882-9900-2715C282C8A7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C3F2-72D5-4BA3-9BF7-1628CF931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3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9"/>
            <p:cNvSpPr/>
            <p:nvPr/>
          </p:nvSpPr>
          <p:spPr bwMode="gray"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3911-E942-4453-A621-998C8C3EFD61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7625-1F60-4076-AFDB-9C5A38FE6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35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B379-B2E5-4376-8A1A-0A374B9229A0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A33A-5106-4B1A-A68F-5501EC2CC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4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3805-0399-4FB0-A2B2-AF4517DD0062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2D0AD-2B5E-4709-B01C-A7B1697B9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8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7F30F-9D39-4B6F-8CDC-963CDB6162E2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1C2D9-F36A-449D-8EBB-ADA6723C8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22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9481-8602-4F4B-A070-34254534F4CA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0B96-503B-45BB-992A-8FCAEA037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1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9F71-0263-4919-9131-1FF23D641141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A2F79-807B-4BF7-AA88-0A023C63A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1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2ACE-5206-4627-BF47-788DDC73B3EC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64657-A820-419D-81E3-6C0E3F754E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713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i="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E4292-579F-4DA1-9C6E-C5B8BB94385D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CD5083C0-4E46-4E8E-A174-BDEA00E7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6" r:id="rId2"/>
    <p:sldLayoutId id="2147483841" r:id="rId3"/>
    <p:sldLayoutId id="2147483837" r:id="rId4"/>
    <p:sldLayoutId id="2147483838" r:id="rId5"/>
    <p:sldLayoutId id="2147483839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Feb 10, 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P3 Challenge-</a:t>
            </a:r>
          </a:p>
          <a:p>
            <a:pPr lvl="1"/>
            <a:r>
              <a:rPr lang="en-US" sz="2000" b="1" dirty="0"/>
              <a:t>Determine the covalent Lewis structure for the nitrate ion.</a:t>
            </a:r>
            <a:endParaRPr lang="en-US" sz="1200" b="1" dirty="0"/>
          </a:p>
          <a:p>
            <a:r>
              <a:rPr lang="en-US" b="1" dirty="0"/>
              <a:t>Objective –</a:t>
            </a:r>
          </a:p>
          <a:p>
            <a:pPr lvl="1"/>
            <a:r>
              <a:rPr lang="en-US" sz="1800" b="1" dirty="0"/>
              <a:t>Intermolecular forces (IMF)</a:t>
            </a:r>
          </a:p>
          <a:p>
            <a:r>
              <a:rPr lang="en-US" b="1" dirty="0"/>
              <a:t>Assignment: Keep working with polyatomic ions, complete back side</a:t>
            </a:r>
          </a:p>
          <a:p>
            <a:r>
              <a:rPr lang="en-US" sz="1400" b="1" dirty="0"/>
              <a:t>Next time: IMF Station Lab</a:t>
            </a:r>
          </a:p>
          <a:p>
            <a:pPr lvl="1"/>
            <a:endParaRPr lang="en-US" sz="1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Agenda</a:t>
            </a:r>
          </a:p>
          <a:p>
            <a:pPr lvl="1"/>
            <a:r>
              <a:rPr lang="en-US" sz="2000" b="1" dirty="0"/>
              <a:t>Isomers and Polymers</a:t>
            </a:r>
          </a:p>
          <a:p>
            <a:pPr lvl="1"/>
            <a:r>
              <a:rPr lang="en-US" sz="2000" b="1" dirty="0"/>
              <a:t>Polyatomic ion quiz</a:t>
            </a:r>
          </a:p>
          <a:p>
            <a:pPr lvl="1"/>
            <a:r>
              <a:rPr lang="en-US" sz="2000" b="1" dirty="0"/>
              <a:t>Lewis Structures HMK review</a:t>
            </a:r>
          </a:p>
          <a:p>
            <a:pPr lvl="1"/>
            <a:r>
              <a:rPr lang="en-US" sz="2000" b="1" dirty="0"/>
              <a:t>Chemical formulas</a:t>
            </a:r>
          </a:p>
          <a:p>
            <a:pPr lvl="1"/>
            <a:r>
              <a:rPr lang="en-US" sz="2000" b="1" dirty="0"/>
              <a:t>Inter – vs Intra – molecular </a:t>
            </a:r>
          </a:p>
          <a:p>
            <a:pPr lvl="1"/>
            <a:r>
              <a:rPr lang="en-US" sz="2000" b="1" dirty="0"/>
              <a:t>Types of IMF Intro</a:t>
            </a:r>
          </a:p>
          <a:p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149062" y="1135011"/>
            <a:ext cx="3211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Get out Lewis Structures WS </a:t>
            </a:r>
          </a:p>
          <a:p>
            <a:r>
              <a:rPr lang="en-US" dirty="0">
                <a:solidFill>
                  <a:schemeClr val="bg1"/>
                </a:solidFill>
              </a:rPr>
              <a:t>For a HMK check.</a:t>
            </a:r>
          </a:p>
        </p:txBody>
      </p:sp>
    </p:spTree>
    <p:extLst>
      <p:ext uri="{BB962C8B-B14F-4D97-AF65-F5344CB8AC3E}">
        <p14:creationId xmlns:p14="http://schemas.microsoft.com/office/powerpoint/2010/main" val="21049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12460-E51D-4C29-9264-CBCC669C9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A22CF-CAB1-4BFF-9067-D8CF00AFB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5412101" cy="3416300"/>
          </a:xfrm>
        </p:spPr>
        <p:txBody>
          <a:bodyPr/>
          <a:lstStyle/>
          <a:p>
            <a:r>
              <a:rPr lang="en-US" sz="2000" b="1" dirty="0"/>
              <a:t>When there is </a:t>
            </a:r>
            <a:r>
              <a:rPr lang="en-US" sz="2000" b="1" u="sng" dirty="0"/>
              <a:t>more than one way for the same set of atoms to be connected</a:t>
            </a:r>
            <a:r>
              <a:rPr lang="en-US" sz="2000" b="1" dirty="0"/>
              <a:t>, the different possibilities are called </a:t>
            </a:r>
            <a:r>
              <a:rPr lang="en-US" sz="2000" b="1" u="sng" dirty="0"/>
              <a:t>isomers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Isomers will have the same chemical formula but different Lewis structures</a:t>
            </a:r>
          </a:p>
          <a:p>
            <a:r>
              <a:rPr lang="en-US" sz="2000" b="1" dirty="0"/>
              <a:t>Ex: 2 Isomers of C</a:t>
            </a:r>
            <a:r>
              <a:rPr lang="en-US" sz="2000" b="1" baseline="-25000" dirty="0"/>
              <a:t>4</a:t>
            </a:r>
            <a:r>
              <a:rPr lang="en-US" sz="2000" b="1" dirty="0"/>
              <a:t>H</a:t>
            </a:r>
            <a:r>
              <a:rPr lang="en-US" sz="2000" b="1" baseline="-25000" dirty="0"/>
              <a:t>10</a:t>
            </a:r>
            <a:endParaRPr lang="en-US" sz="2000" b="1" dirty="0"/>
          </a:p>
          <a:p>
            <a:endParaRPr lang="en-US" b="1" dirty="0"/>
          </a:p>
        </p:txBody>
      </p:sp>
      <p:pic>
        <p:nvPicPr>
          <p:cNvPr id="1026" name="Picture 2" descr="Image result for images of isomers">
            <a:extLst>
              <a:ext uri="{FF2B5EF4-FFF2-40B4-BE49-F238E27FC236}">
                <a16:creationId xmlns:a16="http://schemas.microsoft.com/office/drawing/2014/main" id="{F271CCC3-5AB5-4A2F-924E-73A16AF3D9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8"/>
          <a:stretch/>
        </p:blipFill>
        <p:spPr bwMode="auto">
          <a:xfrm>
            <a:off x="7139420" y="2854036"/>
            <a:ext cx="4286250" cy="2283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39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B560-D299-4BDC-87CB-0384A7C09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BD9BD-82F3-4307-A4B6-1D1385811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A compound with a repeating simple unit is called a </a:t>
            </a:r>
            <a:r>
              <a:rPr lang="en-US" sz="2000" b="1" u="sng" dirty="0"/>
              <a:t>polymer</a:t>
            </a:r>
            <a:r>
              <a:rPr lang="en-US" sz="2000" b="1" dirty="0"/>
              <a:t>. The simple unit is called the </a:t>
            </a:r>
            <a:r>
              <a:rPr lang="en-US" sz="2000" b="1" u="sng" dirty="0"/>
              <a:t>monomer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Ex: Polyethene</a:t>
            </a:r>
          </a:p>
          <a:p>
            <a:endParaRPr lang="en-US" sz="2000" b="1" dirty="0"/>
          </a:p>
          <a:p>
            <a:r>
              <a:rPr lang="en-US" sz="2000" b="1" dirty="0"/>
              <a:t>Nearly all plastics are polymers.</a:t>
            </a:r>
          </a:p>
          <a:p>
            <a:r>
              <a:rPr lang="en-US" sz="2000" b="1" dirty="0"/>
              <a:t>Nearly all biological molecules are polymers.</a:t>
            </a:r>
          </a:p>
          <a:p>
            <a:pPr lvl="1"/>
            <a:r>
              <a:rPr lang="en-US" sz="1800" b="1" dirty="0"/>
              <a:t>Carbohydrates, Proteins, DNA</a:t>
            </a:r>
          </a:p>
          <a:p>
            <a:endParaRPr lang="en-US" sz="2000" b="1" dirty="0"/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630CD0EE-5CAB-4448-ADDC-5A68A7D96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726" y="3152740"/>
            <a:ext cx="4045527" cy="180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22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formation – metals and nonmetals -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u="sng" dirty="0"/>
              <a:t>Ionic compounds </a:t>
            </a:r>
            <a:r>
              <a:rPr lang="en-US" sz="2000" b="1" dirty="0"/>
              <a:t>form between </a:t>
            </a:r>
            <a:r>
              <a:rPr lang="en-US" sz="2000" b="1" u="sng" dirty="0"/>
              <a:t>metal and nonmetal </a:t>
            </a:r>
            <a:r>
              <a:rPr lang="en-US" sz="2000" b="1" dirty="0"/>
              <a:t>elements by </a:t>
            </a:r>
            <a:r>
              <a:rPr lang="en-US" sz="2000" b="1" u="sng" dirty="0"/>
              <a:t>transferring electrons</a:t>
            </a:r>
          </a:p>
          <a:p>
            <a:pPr lvl="1"/>
            <a:r>
              <a:rPr lang="en-US" sz="2000" b="1" u="sng" dirty="0"/>
              <a:t>Cation (metal ion) </a:t>
            </a:r>
            <a:r>
              <a:rPr lang="en-US" sz="2000" b="1" dirty="0"/>
              <a:t>and </a:t>
            </a:r>
            <a:r>
              <a:rPr lang="en-US" sz="2000" b="1" u="sng" dirty="0"/>
              <a:t>anion (nonmetal ion)</a:t>
            </a:r>
          </a:p>
          <a:p>
            <a:pPr lvl="1"/>
            <a:r>
              <a:rPr lang="en-US" sz="2000" b="1" dirty="0"/>
              <a:t>Both cation and anions achieve completed octets</a:t>
            </a:r>
          </a:p>
          <a:p>
            <a:r>
              <a:rPr lang="en-US" sz="2000" b="1" u="sng" dirty="0"/>
              <a:t>Two metal elements do not form compounds</a:t>
            </a:r>
          </a:p>
          <a:p>
            <a:r>
              <a:rPr lang="en-US" sz="2000" b="1" u="sng" dirty="0"/>
              <a:t>Two nonmetal elements </a:t>
            </a:r>
            <a:r>
              <a:rPr lang="en-US" sz="2000" b="1" dirty="0"/>
              <a:t>can form </a:t>
            </a:r>
            <a:r>
              <a:rPr lang="en-US" sz="2000" b="1" u="sng" dirty="0"/>
              <a:t>molecular compounds </a:t>
            </a:r>
            <a:r>
              <a:rPr lang="en-US" sz="2000" b="1" dirty="0"/>
              <a:t>by </a:t>
            </a:r>
            <a:r>
              <a:rPr lang="en-US" sz="2000" b="1" u="sng" dirty="0"/>
              <a:t>sharing electrons </a:t>
            </a:r>
          </a:p>
          <a:p>
            <a:pPr lvl="1"/>
            <a:r>
              <a:rPr lang="en-US" sz="1800" b="1" dirty="0"/>
              <a:t>Both nonmetals get surrounded by 8 electrons</a:t>
            </a:r>
          </a:p>
          <a:p>
            <a:r>
              <a:rPr lang="en-US" sz="2000" b="1" dirty="0"/>
              <a:t>The end result of all types of bonding is a chemical formula.</a:t>
            </a:r>
          </a:p>
        </p:txBody>
      </p:sp>
    </p:spTree>
    <p:extLst>
      <p:ext uri="{BB962C8B-B14F-4D97-AF65-F5344CB8AC3E}">
        <p14:creationId xmlns:p14="http://schemas.microsoft.com/office/powerpoint/2010/main" val="162391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Meaning of Chemical Formulas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u="sng" dirty="0"/>
              <a:t>Chemical Formula tells number and types of elements using subscripts and parentheses as needed</a:t>
            </a:r>
          </a:p>
          <a:p>
            <a:pPr lvl="1"/>
            <a:r>
              <a:rPr lang="en-US" sz="2000" b="1" dirty="0"/>
              <a:t>Ionic – Formula unit; a representative sample of elements in lattice</a:t>
            </a:r>
          </a:p>
          <a:p>
            <a:pPr lvl="2"/>
            <a:r>
              <a:rPr lang="en-US" sz="1800" b="1" dirty="0" err="1"/>
              <a:t>NaCl</a:t>
            </a:r>
            <a:r>
              <a:rPr lang="en-US" sz="1800" b="1" dirty="0"/>
              <a:t> is a 1:1 ratio of sodium atoms to chlorine atoms in a matrix</a:t>
            </a:r>
          </a:p>
          <a:p>
            <a:pPr lvl="1"/>
            <a:r>
              <a:rPr lang="en-US" sz="2000" b="1" dirty="0"/>
              <a:t>Covalent – Molecular formula; number and type of atoms in one molecule</a:t>
            </a:r>
          </a:p>
          <a:p>
            <a:pPr lvl="2"/>
            <a:r>
              <a:rPr lang="en-US" sz="1800" b="1" dirty="0"/>
              <a:t>CO represents diatomic molecules, randomly oriented</a:t>
            </a:r>
          </a:p>
          <a:p>
            <a:endParaRPr lang="en-US" sz="2000" dirty="0"/>
          </a:p>
        </p:txBody>
      </p:sp>
      <p:grpSp>
        <p:nvGrpSpPr>
          <p:cNvPr id="4" name="Group 1096"/>
          <p:cNvGrpSpPr>
            <a:grpSpLocks/>
          </p:cNvGrpSpPr>
          <p:nvPr/>
        </p:nvGrpSpPr>
        <p:grpSpPr bwMode="auto">
          <a:xfrm>
            <a:off x="9531457" y="2349284"/>
            <a:ext cx="2228958" cy="1390050"/>
            <a:chOff x="864" y="1680"/>
            <a:chExt cx="3656" cy="2280"/>
          </a:xfrm>
        </p:grpSpPr>
        <p:grpSp>
          <p:nvGrpSpPr>
            <p:cNvPr id="5" name="Group 1034"/>
            <p:cNvGrpSpPr>
              <a:grpSpLocks/>
            </p:cNvGrpSpPr>
            <p:nvPr/>
          </p:nvGrpSpPr>
          <p:grpSpPr bwMode="auto">
            <a:xfrm>
              <a:off x="864" y="1680"/>
              <a:ext cx="3648" cy="528"/>
              <a:chOff x="864" y="1680"/>
              <a:chExt cx="3648" cy="528"/>
            </a:xfrm>
          </p:grpSpPr>
          <p:sp>
            <p:nvSpPr>
              <p:cNvPr id="42" name="Oval 1028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1029"/>
              <p:cNvSpPr>
                <a:spLocks noChangeArrowheads="1"/>
              </p:cNvSpPr>
              <p:nvPr/>
            </p:nvSpPr>
            <p:spPr bwMode="auto">
              <a:xfrm>
                <a:off x="1488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1030"/>
              <p:cNvSpPr>
                <a:spLocks noChangeArrowheads="1"/>
              </p:cNvSpPr>
              <p:nvPr/>
            </p:nvSpPr>
            <p:spPr bwMode="auto">
              <a:xfrm>
                <a:off x="2112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Oval 1031"/>
              <p:cNvSpPr>
                <a:spLocks noChangeArrowheads="1"/>
              </p:cNvSpPr>
              <p:nvPr/>
            </p:nvSpPr>
            <p:spPr bwMode="auto">
              <a:xfrm>
                <a:off x="2736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1032"/>
              <p:cNvSpPr>
                <a:spLocks noChangeArrowheads="1"/>
              </p:cNvSpPr>
              <p:nvPr/>
            </p:nvSpPr>
            <p:spPr bwMode="auto">
              <a:xfrm>
                <a:off x="3360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Oval 1033"/>
              <p:cNvSpPr>
                <a:spLocks noChangeArrowheads="1"/>
              </p:cNvSpPr>
              <p:nvPr/>
            </p:nvSpPr>
            <p:spPr bwMode="auto">
              <a:xfrm>
                <a:off x="398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Oval 1036"/>
            <p:cNvSpPr>
              <a:spLocks noChangeArrowheads="1"/>
            </p:cNvSpPr>
            <p:nvPr/>
          </p:nvSpPr>
          <p:spPr bwMode="auto">
            <a:xfrm>
              <a:off x="1272" y="2068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037"/>
            <p:cNvSpPr>
              <a:spLocks noChangeArrowheads="1"/>
            </p:cNvSpPr>
            <p:nvPr/>
          </p:nvSpPr>
          <p:spPr bwMode="auto">
            <a:xfrm>
              <a:off x="1904" y="2068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038"/>
            <p:cNvSpPr>
              <a:spLocks noChangeArrowheads="1"/>
            </p:cNvSpPr>
            <p:nvPr/>
          </p:nvSpPr>
          <p:spPr bwMode="auto">
            <a:xfrm>
              <a:off x="2528" y="2068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039"/>
            <p:cNvSpPr>
              <a:spLocks noChangeArrowheads="1"/>
            </p:cNvSpPr>
            <p:nvPr/>
          </p:nvSpPr>
          <p:spPr bwMode="auto">
            <a:xfrm>
              <a:off x="3152" y="2068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040"/>
            <p:cNvSpPr>
              <a:spLocks noChangeArrowheads="1"/>
            </p:cNvSpPr>
            <p:nvPr/>
          </p:nvSpPr>
          <p:spPr bwMode="auto">
            <a:xfrm>
              <a:off x="3776" y="2068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65"/>
            <p:cNvGrpSpPr>
              <a:grpSpLocks/>
            </p:cNvGrpSpPr>
            <p:nvPr/>
          </p:nvGrpSpPr>
          <p:grpSpPr bwMode="auto">
            <a:xfrm>
              <a:off x="864" y="2256"/>
              <a:ext cx="3648" cy="528"/>
              <a:chOff x="864" y="1680"/>
              <a:chExt cx="3648" cy="528"/>
            </a:xfrm>
          </p:grpSpPr>
          <p:sp>
            <p:nvSpPr>
              <p:cNvPr id="36" name="Oval 1066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Oval 1067"/>
              <p:cNvSpPr>
                <a:spLocks noChangeArrowheads="1"/>
              </p:cNvSpPr>
              <p:nvPr/>
            </p:nvSpPr>
            <p:spPr bwMode="auto">
              <a:xfrm>
                <a:off x="1488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1068"/>
              <p:cNvSpPr>
                <a:spLocks noChangeArrowheads="1"/>
              </p:cNvSpPr>
              <p:nvPr/>
            </p:nvSpPr>
            <p:spPr bwMode="auto">
              <a:xfrm>
                <a:off x="2112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Oval 1069"/>
              <p:cNvSpPr>
                <a:spLocks noChangeArrowheads="1"/>
              </p:cNvSpPr>
              <p:nvPr/>
            </p:nvSpPr>
            <p:spPr bwMode="auto">
              <a:xfrm>
                <a:off x="2736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1070"/>
              <p:cNvSpPr>
                <a:spLocks noChangeArrowheads="1"/>
              </p:cNvSpPr>
              <p:nvPr/>
            </p:nvSpPr>
            <p:spPr bwMode="auto">
              <a:xfrm>
                <a:off x="3360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Oval 1071"/>
              <p:cNvSpPr>
                <a:spLocks noChangeArrowheads="1"/>
              </p:cNvSpPr>
              <p:nvPr/>
            </p:nvSpPr>
            <p:spPr bwMode="auto">
              <a:xfrm>
                <a:off x="398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" name="Oval 1072"/>
            <p:cNvSpPr>
              <a:spLocks noChangeArrowheads="1"/>
            </p:cNvSpPr>
            <p:nvPr/>
          </p:nvSpPr>
          <p:spPr bwMode="auto">
            <a:xfrm>
              <a:off x="1272" y="2644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073"/>
            <p:cNvSpPr>
              <a:spLocks noChangeArrowheads="1"/>
            </p:cNvSpPr>
            <p:nvPr/>
          </p:nvSpPr>
          <p:spPr bwMode="auto">
            <a:xfrm>
              <a:off x="1904" y="2644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074"/>
            <p:cNvSpPr>
              <a:spLocks noChangeArrowheads="1"/>
            </p:cNvSpPr>
            <p:nvPr/>
          </p:nvSpPr>
          <p:spPr bwMode="auto">
            <a:xfrm>
              <a:off x="2528" y="2644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075"/>
            <p:cNvSpPr>
              <a:spLocks noChangeArrowheads="1"/>
            </p:cNvSpPr>
            <p:nvPr/>
          </p:nvSpPr>
          <p:spPr bwMode="auto">
            <a:xfrm>
              <a:off x="3152" y="2644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076"/>
            <p:cNvSpPr>
              <a:spLocks noChangeArrowheads="1"/>
            </p:cNvSpPr>
            <p:nvPr/>
          </p:nvSpPr>
          <p:spPr bwMode="auto">
            <a:xfrm>
              <a:off x="3776" y="2644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1077"/>
            <p:cNvGrpSpPr>
              <a:grpSpLocks/>
            </p:cNvGrpSpPr>
            <p:nvPr/>
          </p:nvGrpSpPr>
          <p:grpSpPr bwMode="auto">
            <a:xfrm>
              <a:off x="864" y="2832"/>
              <a:ext cx="3648" cy="528"/>
              <a:chOff x="864" y="1680"/>
              <a:chExt cx="3648" cy="528"/>
            </a:xfrm>
          </p:grpSpPr>
          <p:sp>
            <p:nvSpPr>
              <p:cNvPr id="30" name="Oval 1078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1079"/>
              <p:cNvSpPr>
                <a:spLocks noChangeArrowheads="1"/>
              </p:cNvSpPr>
              <p:nvPr/>
            </p:nvSpPr>
            <p:spPr bwMode="auto">
              <a:xfrm>
                <a:off x="1488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1080"/>
              <p:cNvSpPr>
                <a:spLocks noChangeArrowheads="1"/>
              </p:cNvSpPr>
              <p:nvPr/>
            </p:nvSpPr>
            <p:spPr bwMode="auto">
              <a:xfrm>
                <a:off x="2112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1081"/>
              <p:cNvSpPr>
                <a:spLocks noChangeArrowheads="1"/>
              </p:cNvSpPr>
              <p:nvPr/>
            </p:nvSpPr>
            <p:spPr bwMode="auto">
              <a:xfrm>
                <a:off x="2736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1082"/>
              <p:cNvSpPr>
                <a:spLocks noChangeArrowheads="1"/>
              </p:cNvSpPr>
              <p:nvPr/>
            </p:nvSpPr>
            <p:spPr bwMode="auto">
              <a:xfrm>
                <a:off x="3360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Oval 1083"/>
              <p:cNvSpPr>
                <a:spLocks noChangeArrowheads="1"/>
              </p:cNvSpPr>
              <p:nvPr/>
            </p:nvSpPr>
            <p:spPr bwMode="auto">
              <a:xfrm>
                <a:off x="398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" name="Oval 1084"/>
            <p:cNvSpPr>
              <a:spLocks noChangeArrowheads="1"/>
            </p:cNvSpPr>
            <p:nvPr/>
          </p:nvSpPr>
          <p:spPr bwMode="auto">
            <a:xfrm>
              <a:off x="1272" y="3220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085"/>
            <p:cNvSpPr>
              <a:spLocks noChangeArrowheads="1"/>
            </p:cNvSpPr>
            <p:nvPr/>
          </p:nvSpPr>
          <p:spPr bwMode="auto">
            <a:xfrm>
              <a:off x="1904" y="3220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086"/>
            <p:cNvSpPr>
              <a:spLocks noChangeArrowheads="1"/>
            </p:cNvSpPr>
            <p:nvPr/>
          </p:nvSpPr>
          <p:spPr bwMode="auto">
            <a:xfrm>
              <a:off x="2528" y="3220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087"/>
            <p:cNvSpPr>
              <a:spLocks noChangeArrowheads="1"/>
            </p:cNvSpPr>
            <p:nvPr/>
          </p:nvSpPr>
          <p:spPr bwMode="auto">
            <a:xfrm>
              <a:off x="3152" y="3220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088"/>
            <p:cNvSpPr>
              <a:spLocks noChangeArrowheads="1"/>
            </p:cNvSpPr>
            <p:nvPr/>
          </p:nvSpPr>
          <p:spPr bwMode="auto">
            <a:xfrm>
              <a:off x="3776" y="3220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" name="Group 1089"/>
            <p:cNvGrpSpPr>
              <a:grpSpLocks/>
            </p:cNvGrpSpPr>
            <p:nvPr/>
          </p:nvGrpSpPr>
          <p:grpSpPr bwMode="auto">
            <a:xfrm>
              <a:off x="872" y="3432"/>
              <a:ext cx="3648" cy="528"/>
              <a:chOff x="864" y="1680"/>
              <a:chExt cx="3648" cy="528"/>
            </a:xfrm>
          </p:grpSpPr>
          <p:sp>
            <p:nvSpPr>
              <p:cNvPr id="24" name="Oval 1090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Oval 1091"/>
              <p:cNvSpPr>
                <a:spLocks noChangeArrowheads="1"/>
              </p:cNvSpPr>
              <p:nvPr/>
            </p:nvSpPr>
            <p:spPr bwMode="auto">
              <a:xfrm>
                <a:off x="1488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Oval 1092"/>
              <p:cNvSpPr>
                <a:spLocks noChangeArrowheads="1"/>
              </p:cNvSpPr>
              <p:nvPr/>
            </p:nvSpPr>
            <p:spPr bwMode="auto">
              <a:xfrm>
                <a:off x="2112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Oval 1093"/>
              <p:cNvSpPr>
                <a:spLocks noChangeArrowheads="1"/>
              </p:cNvSpPr>
              <p:nvPr/>
            </p:nvSpPr>
            <p:spPr bwMode="auto">
              <a:xfrm>
                <a:off x="2736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1094"/>
              <p:cNvSpPr>
                <a:spLocks noChangeArrowheads="1"/>
              </p:cNvSpPr>
              <p:nvPr/>
            </p:nvSpPr>
            <p:spPr bwMode="auto">
              <a:xfrm>
                <a:off x="3360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1095"/>
              <p:cNvSpPr>
                <a:spLocks noChangeArrowheads="1"/>
              </p:cNvSpPr>
              <p:nvPr/>
            </p:nvSpPr>
            <p:spPr bwMode="auto">
              <a:xfrm>
                <a:off x="398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31338" r="30524" b="32597"/>
          <a:stretch/>
        </p:blipFill>
        <p:spPr>
          <a:xfrm rot="2661009">
            <a:off x="9525633" y="5500469"/>
            <a:ext cx="914400" cy="666427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31338" r="30524" b="32597"/>
          <a:stretch/>
        </p:blipFill>
        <p:spPr>
          <a:xfrm>
            <a:off x="9733975" y="4897464"/>
            <a:ext cx="914400" cy="666427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31338" r="30524" b="32597"/>
          <a:stretch/>
        </p:blipFill>
        <p:spPr>
          <a:xfrm>
            <a:off x="10674035" y="4459717"/>
            <a:ext cx="914400" cy="66642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31338" r="30524" b="32597"/>
          <a:stretch/>
        </p:blipFill>
        <p:spPr>
          <a:xfrm rot="2257702">
            <a:off x="10550276" y="5160928"/>
            <a:ext cx="914400" cy="666427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31338" r="30524" b="32597"/>
          <a:stretch/>
        </p:blipFill>
        <p:spPr>
          <a:xfrm rot="16200000">
            <a:off x="10329294" y="5986125"/>
            <a:ext cx="914400" cy="66642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31338" r="30524" b="32597"/>
          <a:stretch/>
        </p:blipFill>
        <p:spPr>
          <a:xfrm flipH="1">
            <a:off x="9853363" y="4264137"/>
            <a:ext cx="914400" cy="66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22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Intermolecular forces vs Intramolecular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There are many types of </a:t>
            </a:r>
            <a:r>
              <a:rPr lang="en-US" b="1" u="sng" dirty="0"/>
              <a:t>intermolecular forces </a:t>
            </a:r>
            <a:r>
              <a:rPr lang="en-US" b="1" dirty="0"/>
              <a:t>that may occur </a:t>
            </a:r>
            <a:r>
              <a:rPr lang="en-US" b="1" u="sng" dirty="0"/>
              <a:t>between the particles </a:t>
            </a:r>
            <a:r>
              <a:rPr lang="en-US" b="1" dirty="0"/>
              <a:t>represented by formulas. </a:t>
            </a:r>
          </a:p>
          <a:p>
            <a:r>
              <a:rPr lang="en-US" b="1" dirty="0"/>
              <a:t>Ionic and covalent </a:t>
            </a:r>
            <a:r>
              <a:rPr lang="en-US" b="1" u="sng" dirty="0"/>
              <a:t>bonds are intramolecular </a:t>
            </a:r>
            <a:r>
              <a:rPr lang="en-US" b="1" dirty="0"/>
              <a:t>and occur </a:t>
            </a:r>
            <a:r>
              <a:rPr lang="en-US" b="1" u="sng" dirty="0"/>
              <a:t>within the particles </a:t>
            </a:r>
            <a:r>
              <a:rPr lang="en-US" b="1" dirty="0"/>
              <a:t>represented by formulas.</a:t>
            </a:r>
          </a:p>
          <a:p>
            <a:r>
              <a:rPr lang="en-US" b="1" dirty="0"/>
              <a:t>For network/lattice solids, there is no distinction between inter- and intra-.</a:t>
            </a:r>
          </a:p>
          <a:p>
            <a:r>
              <a:rPr lang="en-US" b="1" dirty="0"/>
              <a:t>We will discuss IMF in decreasing strength starting with those that can be considered both inter- and intra-molecular forces. </a:t>
            </a:r>
          </a:p>
          <a:p>
            <a:r>
              <a:rPr lang="en-US" b="1" dirty="0"/>
              <a:t>In general, the stronger the intermolecular force (IMF) the higher the melting and boiling points.</a:t>
            </a:r>
          </a:p>
          <a:p>
            <a:r>
              <a:rPr lang="en-US" b="1" dirty="0"/>
              <a:t>In general, solids have the strongest IMF, gases have the weakest</a:t>
            </a:r>
          </a:p>
        </p:txBody>
      </p:sp>
    </p:spTree>
    <p:extLst>
      <p:ext uri="{BB962C8B-B14F-4D97-AF65-F5344CB8AC3E}">
        <p14:creationId xmlns:p14="http://schemas.microsoft.com/office/powerpoint/2010/main" val="42519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102010"/>
              </p:ext>
            </p:extLst>
          </p:nvPr>
        </p:nvGraphicFramePr>
        <p:xfrm>
          <a:off x="2638918" y="2112650"/>
          <a:ext cx="6710966" cy="4584642"/>
        </p:xfrm>
        <a:graphic>
          <a:graphicData uri="http://schemas.openxmlformats.org/drawingml/2006/table">
            <a:tbl>
              <a:tblPr/>
              <a:tblGrid>
                <a:gridCol w="1243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5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82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99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Type of force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Relative strength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Present 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Example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Covalent network bonding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Strongest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Only a few select substances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71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Ionic bonding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Very strong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Any ionic substances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NaCl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3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Metallic bonding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Variable strength, some very strong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Metals and alloys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9039" y="832175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dirty="0"/>
              <a:t>Types of Inter/Intra IMF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67" r="64505"/>
          <a:stretch/>
        </p:blipFill>
        <p:spPr>
          <a:xfrm>
            <a:off x="7224288" y="2929180"/>
            <a:ext cx="1453773" cy="10521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004" y="4121835"/>
            <a:ext cx="2132727" cy="13145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7" t="21019" r="34246" b="39645"/>
          <a:stretch/>
        </p:blipFill>
        <p:spPr>
          <a:xfrm>
            <a:off x="6777915" y="5646310"/>
            <a:ext cx="1668661" cy="9340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37" t="21019" b="55267"/>
          <a:stretch/>
        </p:blipFill>
        <p:spPr>
          <a:xfrm>
            <a:off x="8489162" y="5785293"/>
            <a:ext cx="787140" cy="56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7923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025483"/>
              </p:ext>
            </p:extLst>
          </p:nvPr>
        </p:nvGraphicFramePr>
        <p:xfrm>
          <a:off x="2638918" y="2112650"/>
          <a:ext cx="6710966" cy="4584642"/>
        </p:xfrm>
        <a:graphic>
          <a:graphicData uri="http://schemas.openxmlformats.org/drawingml/2006/table">
            <a:tbl>
              <a:tblPr/>
              <a:tblGrid>
                <a:gridCol w="1243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9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2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99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Type of force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Relative strength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Present 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Example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Hydrogen Bond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Strong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Molecules having H bonded to F, O, or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71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Dipole– Dipole force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Moderate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Only polar molecules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3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Dispersionforce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Weak, but increases with molar mass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All atoms and molecules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86261"/>
                  </a:ext>
                </a:extLst>
              </a:tr>
            </a:tbl>
          </a:graphicData>
        </a:graphic>
      </p:graphicFrame>
      <p:pic>
        <p:nvPicPr>
          <p:cNvPr id="79874" name="Picture 97" descr="12_24-03U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21"/>
          <a:stretch/>
        </p:blipFill>
        <p:spPr bwMode="auto">
          <a:xfrm>
            <a:off x="7029004" y="4532069"/>
            <a:ext cx="1844343" cy="472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5" name="Picture 102" descr="12_24-04U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3"/>
          <a:stretch>
            <a:fillRect/>
          </a:stretch>
        </p:blipFill>
        <p:spPr bwMode="auto">
          <a:xfrm>
            <a:off x="7029003" y="3160736"/>
            <a:ext cx="1844343" cy="616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9039" y="832175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dirty="0"/>
              <a:t>Types of Pure IMF</a:t>
            </a:r>
          </a:p>
        </p:txBody>
      </p:sp>
      <p:pic>
        <p:nvPicPr>
          <p:cNvPr id="79908" name="Picture 96" descr="12_24-02U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43"/>
          <a:stretch>
            <a:fillRect/>
          </a:stretch>
        </p:blipFill>
        <p:spPr bwMode="auto">
          <a:xfrm>
            <a:off x="6905472" y="5690533"/>
            <a:ext cx="2091404" cy="74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338951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/>
          </a:bodyPr>
          <a:lstStyle/>
          <a:p>
            <a:pPr lvl="0"/>
            <a:r>
              <a:rPr lang="en-US" sz="2600" b="1" dirty="0"/>
              <a:t>Exit Slip</a:t>
            </a:r>
            <a:r>
              <a:rPr lang="en-US" sz="2600" b="1"/>
              <a:t>: none</a:t>
            </a:r>
            <a:endParaRPr lang="en-US" sz="2600" b="1" dirty="0"/>
          </a:p>
          <a:p>
            <a:pPr lvl="0"/>
            <a:endParaRPr lang="en-US" sz="2600" b="1" dirty="0"/>
          </a:p>
          <a:p>
            <a:pPr lvl="0"/>
            <a:endParaRPr lang="en-US" sz="2600" b="1" dirty="0"/>
          </a:p>
          <a:p>
            <a:pPr lvl="0"/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Back of Lewis Structures Worksheet, Continue studying polyatomic atoms</a:t>
            </a:r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/>
              <a:t>Read Holt p385-392</a:t>
            </a:r>
          </a:p>
        </p:txBody>
      </p:sp>
    </p:spTree>
    <p:extLst>
      <p:ext uri="{BB962C8B-B14F-4D97-AF65-F5344CB8AC3E}">
        <p14:creationId xmlns:p14="http://schemas.microsoft.com/office/powerpoint/2010/main" val="207097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48288</TotalTime>
  <Words>536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 Boardroom</vt:lpstr>
      <vt:lpstr>Chemistry – Feb 10, 2020 </vt:lpstr>
      <vt:lpstr>Isomers</vt:lpstr>
      <vt:lpstr>Polymers</vt:lpstr>
      <vt:lpstr>Compound formation – metals and nonmetals - REVIEW</vt:lpstr>
      <vt:lpstr>Meaning of Chemical Formulas</vt:lpstr>
      <vt:lpstr>Intermolecular forces vs Intramolecular bonds</vt:lpstr>
      <vt:lpstr>Types of Inter/Intra IMF</vt:lpstr>
      <vt:lpstr>Types of Pure IMF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233</cp:revision>
  <cp:lastPrinted>2018-01-09T01:08:25Z</cp:lastPrinted>
  <dcterms:created xsi:type="dcterms:W3CDTF">2015-08-11T02:33:52Z</dcterms:created>
  <dcterms:modified xsi:type="dcterms:W3CDTF">2020-02-10T20:43:16Z</dcterms:modified>
</cp:coreProperties>
</file>